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0" r:id="rId4"/>
    <p:sldId id="258" r:id="rId5"/>
    <p:sldId id="265" r:id="rId6"/>
    <p:sldId id="263" r:id="rId7"/>
    <p:sldId id="266" r:id="rId8"/>
    <p:sldId id="264" r:id="rId9"/>
    <p:sldId id="267" r:id="rId10"/>
    <p:sldId id="268" r:id="rId11"/>
    <p:sldId id="269" r:id="rId12"/>
    <p:sldId id="259" r:id="rId13"/>
    <p:sldId id="272" r:id="rId14"/>
    <p:sldId id="273" r:id="rId15"/>
    <p:sldId id="274" r:id="rId16"/>
    <p:sldId id="271" r:id="rId17"/>
    <p:sldId id="260" r:id="rId18"/>
    <p:sldId id="261" r:id="rId19"/>
    <p:sldId id="275" r:id="rId20"/>
    <p:sldId id="276" r:id="rId21"/>
    <p:sldId id="277" r:id="rId22"/>
    <p:sldId id="278" r:id="rId23"/>
    <p:sldId id="279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3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9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2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34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7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89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0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4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7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6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EEDAB0-86B1-461F-B1EC-C95EF6D26EAE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B2F3CA-F2A4-4471-BE4E-3C63058C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8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XITJacPu2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-NhUA4OMJ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JVgfDnjkko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quizlet.com/302172/rhetorical-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Rhetoric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C.P. English 9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What does it look like when ethos, pathos, and logos come together?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285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SPCA announcement w_ Sarah Mclachla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825" y="304800"/>
            <a:ext cx="7370763" cy="5527675"/>
          </a:xfrm>
        </p:spPr>
      </p:pic>
    </p:spTree>
    <p:extLst>
      <p:ext uri="{BB962C8B-B14F-4D97-AF65-F5344CB8AC3E}">
        <p14:creationId xmlns:p14="http://schemas.microsoft.com/office/powerpoint/2010/main" val="37779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Rhetoric Terms—Devices of Rhetoric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800" b="1" dirty="0" smtClean="0"/>
              <a:t>Allusion</a:t>
            </a:r>
            <a:r>
              <a:rPr lang="en-US" sz="2800" dirty="0" smtClean="0"/>
              <a:t>-</a:t>
            </a:r>
            <a:r>
              <a:rPr lang="en-US" sz="2800" dirty="0"/>
              <a:t>a reference to a well-known person, place, or thing from literature, history, etc. Example: Eden, Scrooge, Prodigal Son, Catch-22, Judas, Don Quixote, Mother </a:t>
            </a:r>
            <a:r>
              <a:rPr lang="en-US" sz="2800" dirty="0" smtClean="0"/>
              <a:t>Theresa, Star Wars</a:t>
            </a:r>
          </a:p>
        </p:txBody>
      </p:sp>
    </p:spTree>
    <p:extLst>
      <p:ext uri="{BB962C8B-B14F-4D97-AF65-F5344CB8AC3E}">
        <p14:creationId xmlns:p14="http://schemas.microsoft.com/office/powerpoint/2010/main" val="22463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Force- Volkswagen Commerci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" y="304800"/>
            <a:ext cx="7370763" cy="5527675"/>
          </a:xfrm>
        </p:spPr>
      </p:pic>
    </p:spTree>
    <p:extLst>
      <p:ext uri="{BB962C8B-B14F-4D97-AF65-F5344CB8AC3E}">
        <p14:creationId xmlns:p14="http://schemas.microsoft.com/office/powerpoint/2010/main" val="25987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371600"/>
            <a:ext cx="6777317" cy="4461029"/>
          </a:xfrm>
        </p:spPr>
        <p:txBody>
          <a:bodyPr>
            <a:normAutofit/>
          </a:bodyPr>
          <a:lstStyle/>
          <a:p>
            <a:r>
              <a:rPr lang="en-US" sz="2400" b="1" dirty="0"/>
              <a:t>Anaphora</a:t>
            </a:r>
            <a:r>
              <a:rPr lang="en-US" sz="2400" dirty="0"/>
              <a:t>-Repetition of a word, phrase, or clause at the beginning of two or more sentences in a row. This is a deliberate form of repetition and helps make the writer's point more coherent. </a:t>
            </a:r>
            <a:endParaRPr lang="en-US" sz="2400" dirty="0" smtClean="0"/>
          </a:p>
          <a:p>
            <a:pPr marL="68580" indent="0">
              <a:buNone/>
            </a:pPr>
            <a:endParaRPr lang="en-US" sz="2400" dirty="0" smtClean="0"/>
          </a:p>
          <a:p>
            <a:pPr lvl="1"/>
            <a:r>
              <a:rPr lang="en-US" sz="2000" i="1" dirty="0"/>
              <a:t>Of all</a:t>
            </a:r>
            <a:r>
              <a:rPr lang="en-US" sz="2000" dirty="0"/>
              <a:t> the gin joints </a:t>
            </a:r>
            <a:r>
              <a:rPr lang="en-US" sz="2000" i="1" dirty="0"/>
              <a:t>in all</a:t>
            </a:r>
            <a:r>
              <a:rPr lang="en-US" sz="2000" dirty="0"/>
              <a:t> the towns </a:t>
            </a:r>
            <a:r>
              <a:rPr lang="en-US" sz="2000" i="1" dirty="0"/>
              <a:t>in all</a:t>
            </a:r>
            <a:r>
              <a:rPr lang="en-US" sz="2000" dirty="0"/>
              <a:t> the world, she walks into mine." (Rick Blaine in </a:t>
            </a:r>
            <a:r>
              <a:rPr lang="en-US" sz="2000" i="1" dirty="0"/>
              <a:t>Casablanca</a:t>
            </a:r>
            <a:r>
              <a:rPr lang="en-US" sz="2000" dirty="0"/>
              <a:t>)</a:t>
            </a:r>
            <a:endParaRPr lang="en-US" sz="2000" dirty="0" smtClean="0"/>
          </a:p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76400"/>
            <a:ext cx="6777317" cy="4156229"/>
          </a:xfrm>
        </p:spPr>
        <p:txBody>
          <a:bodyPr/>
          <a:lstStyle/>
          <a:p>
            <a:r>
              <a:rPr lang="en-US" sz="2400" b="1" dirty="0"/>
              <a:t>Anadiplosis</a:t>
            </a:r>
            <a:r>
              <a:rPr lang="en-US" sz="2400" dirty="0"/>
              <a:t> – the repetition of a word or phrase from the end of a sentence at the beginning of the next sentence.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IRECTV - Don't Wake Up in a Roadside Ditch 2012 Commerci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825" y="304800"/>
            <a:ext cx="7370763" cy="5527675"/>
          </a:xfrm>
        </p:spPr>
      </p:pic>
    </p:spTree>
    <p:extLst>
      <p:ext uri="{BB962C8B-B14F-4D97-AF65-F5344CB8AC3E}">
        <p14:creationId xmlns:p14="http://schemas.microsoft.com/office/powerpoint/2010/main" val="35901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6830209" cy="522302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Hyperbole</a:t>
            </a:r>
            <a:r>
              <a:rPr lang="en-US" sz="2400" dirty="0" smtClean="0"/>
              <a:t>-deliberate </a:t>
            </a:r>
            <a:r>
              <a:rPr lang="en-US" sz="2400" dirty="0"/>
              <a:t>exaggeration in order to create humor or emphasis (Example: He was so hungry he could have eaten a horse.)</a:t>
            </a:r>
          </a:p>
          <a:p>
            <a:pPr marL="6858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6830209" cy="499442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Parallelism--</a:t>
            </a:r>
            <a:r>
              <a:rPr lang="en-US" sz="2400" dirty="0"/>
              <a:t>the technique of arranging words, phrases, clauses, or larger structures by placing them side by side and making them similar in form. </a:t>
            </a:r>
            <a:r>
              <a:rPr lang="en-US" sz="2400" dirty="0" smtClean="0"/>
              <a:t> Example </a:t>
            </a:r>
            <a:r>
              <a:rPr lang="en-US" sz="2400" dirty="0"/>
              <a:t>(from Churchill): "We shall fight on the beaches, we shall fight on the landing grounds, we shall fight in the fields</a:t>
            </a:r>
            <a:r>
              <a:rPr lang="en-US" sz="2400" dirty="0" smtClean="0"/>
              <a:t>.”</a:t>
            </a:r>
          </a:p>
          <a:p>
            <a:endParaRPr lang="en-US" sz="2400" b="1" dirty="0"/>
          </a:p>
          <a:p>
            <a:r>
              <a:rPr lang="en-US" sz="2400" b="1" dirty="0" smtClean="0"/>
              <a:t>Juxtaposition:  </a:t>
            </a:r>
            <a:r>
              <a:rPr lang="en-US" sz="2400" dirty="0"/>
              <a:t>Juxtaposition is a literary technique in which two or more ideas, places, characters and their actions are placed side by side for the purpose of developing comparisons and contrasts.</a:t>
            </a:r>
          </a:p>
          <a:p>
            <a:endParaRPr lang="en-US" b="1" dirty="0"/>
          </a:p>
          <a:p>
            <a:pPr marL="68580" indent="0">
              <a:buNone/>
            </a:pPr>
            <a:endParaRPr lang="en-US" b="1" u="sn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Juxtaposition Example</a:t>
            </a:r>
            <a:endParaRPr lang="en-US" dirty="0"/>
          </a:p>
        </p:txBody>
      </p:sp>
      <p:pic>
        <p:nvPicPr>
          <p:cNvPr id="4" name="IXITJacPu2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3320" y="2065868"/>
            <a:ext cx="7029212" cy="39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Rhetoric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art of using language effectively or persuasively</a:t>
            </a:r>
          </a:p>
          <a:p>
            <a:r>
              <a:rPr lang="en-US" sz="2800" dirty="0" smtClean="0"/>
              <a:t>Can you write and speak in a way that causes people to pay attention and actually listen to what you have to say?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61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0"/>
            <a:ext cx="5480625" cy="3989895"/>
          </a:xfrm>
        </p:spPr>
      </p:pic>
    </p:spTree>
    <p:extLst>
      <p:ext uri="{BB962C8B-B14F-4D97-AF65-F5344CB8AC3E}">
        <p14:creationId xmlns:p14="http://schemas.microsoft.com/office/powerpoint/2010/main" val="4260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Understatement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An understatement is a figure of speech employed by writers or speakers to intentionally make a situation seem less important than it really 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Understatement Example</a:t>
            </a:r>
            <a:endParaRPr lang="en-US" dirty="0"/>
          </a:p>
        </p:txBody>
      </p:sp>
      <p:pic>
        <p:nvPicPr>
          <p:cNvPr id="4" name="O-NhUA4OMJ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9007" y="2065868"/>
            <a:ext cx="7385793" cy="41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Understatement Example</a:t>
            </a:r>
            <a:endParaRPr lang="en-US" dirty="0"/>
          </a:p>
        </p:txBody>
      </p:sp>
      <p:pic>
        <p:nvPicPr>
          <p:cNvPr id="4" name="ZJVgfDnjkk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1927622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0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Rhetorical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Alliteration</a:t>
            </a:r>
          </a:p>
          <a:p>
            <a:r>
              <a:rPr lang="en-US" sz="2400" b="1" dirty="0" smtClean="0"/>
              <a:t>Assonance</a:t>
            </a:r>
          </a:p>
          <a:p>
            <a:r>
              <a:rPr lang="en-US" sz="2400" b="1" dirty="0" smtClean="0"/>
              <a:t>Metaphor</a:t>
            </a:r>
          </a:p>
          <a:p>
            <a:r>
              <a:rPr lang="en-US" sz="2400" b="1" dirty="0" smtClean="0"/>
              <a:t>Onomatopoeia</a:t>
            </a:r>
          </a:p>
          <a:p>
            <a:r>
              <a:rPr lang="en-US" sz="2400" b="1" dirty="0" smtClean="0"/>
              <a:t>Personification</a:t>
            </a:r>
          </a:p>
          <a:p>
            <a:r>
              <a:rPr lang="en-US" sz="2400" b="1" dirty="0" smtClean="0"/>
              <a:t>Simile</a:t>
            </a:r>
          </a:p>
          <a:p>
            <a:endParaRPr lang="en-US" b="1" dirty="0"/>
          </a:p>
          <a:p>
            <a:r>
              <a:rPr lang="en-US" sz="1500" b="1" dirty="0"/>
              <a:t>Source of Rhetoric Devices terms:</a:t>
            </a:r>
          </a:p>
          <a:p>
            <a:pPr marL="68580" indent="0">
              <a:buNone/>
            </a:pPr>
            <a:r>
              <a:rPr lang="en-US" sz="1500" b="1" dirty="0"/>
              <a:t>		</a:t>
            </a:r>
            <a:r>
              <a:rPr lang="en-US" sz="1500" b="1" dirty="0">
                <a:solidFill>
                  <a:schemeClr val="accent3"/>
                </a:solidFill>
                <a:hlinkClick r:id="rId2"/>
              </a:rPr>
              <a:t>http://quizlet.com/302172/rhetorical-</a:t>
            </a:r>
            <a:r>
              <a:rPr lang="en-US" sz="1500" b="1" dirty="0">
                <a:solidFill>
                  <a:schemeClr val="accent3"/>
                </a:solidFill>
              </a:rPr>
              <a:t>		</a:t>
            </a:r>
            <a:r>
              <a:rPr lang="en-US" sz="1500" b="1" u="sng" dirty="0">
                <a:solidFill>
                  <a:schemeClr val="accent3"/>
                </a:solidFill>
              </a:rPr>
              <a:t>terms-flash-cards/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18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rhetorical appeals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Ethos, Logos, Pathos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6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Ethos (Ethics)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957508" cy="400094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We tend to believe people we respect; with </a:t>
            </a:r>
            <a:r>
              <a:rPr lang="en-US" sz="2400" i="1" dirty="0" smtClean="0"/>
              <a:t>ethos</a:t>
            </a:r>
            <a:r>
              <a:rPr lang="en-US" sz="2400" dirty="0" smtClean="0"/>
              <a:t>, the author (or character) tries to convince us that he/she is right simply because he/she is someone worthy of our respect.</a:t>
            </a:r>
          </a:p>
          <a:p>
            <a:r>
              <a:rPr lang="en-US" sz="2400" dirty="0" smtClean="0"/>
              <a:t>He/she is an authority on the subject</a:t>
            </a:r>
          </a:p>
          <a:p>
            <a:r>
              <a:rPr lang="en-US" sz="2400" dirty="0" smtClean="0"/>
              <a:t>He/she is likeable</a:t>
            </a:r>
          </a:p>
          <a:p>
            <a:r>
              <a:rPr lang="en-US" sz="2400" dirty="0" smtClean="0"/>
              <a:t>He/she shares our values</a:t>
            </a:r>
          </a:p>
          <a:p>
            <a:r>
              <a:rPr lang="en-US" sz="2400" dirty="0" smtClean="0"/>
              <a:t>He/she has a good reputation</a:t>
            </a:r>
          </a:p>
          <a:p>
            <a:r>
              <a:rPr lang="en-US" sz="2400" dirty="0" smtClean="0"/>
              <a:t>Any combination of these gives the audience a reason for listening.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my Stro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63" y="3048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12903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Logos (Logic)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Persuading through the use of reasoning</a:t>
            </a:r>
          </a:p>
          <a:p>
            <a:r>
              <a:rPr lang="en-US" sz="2400" dirty="0" smtClean="0"/>
              <a:t>Giving clear reasons is at the heart of good argumentation (rhetoric)</a:t>
            </a:r>
          </a:p>
          <a:p>
            <a:r>
              <a:rPr lang="en-US" sz="2400" dirty="0" smtClean="0"/>
              <a:t>Clear main ideas with specific details, examples, facts, data, or expert testimony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SBC commercial, family memb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825" y="304800"/>
            <a:ext cx="7370763" cy="5527675"/>
          </a:xfrm>
        </p:spPr>
      </p:pic>
    </p:spTree>
    <p:extLst>
      <p:ext uri="{BB962C8B-B14F-4D97-AF65-F5344CB8AC3E}">
        <p14:creationId xmlns:p14="http://schemas.microsoft.com/office/powerpoint/2010/main" val="39551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Pathos (Emotions)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Persuading by appealing to the audience’s emotions</a:t>
            </a:r>
          </a:p>
          <a:p>
            <a:r>
              <a:rPr lang="en-US" sz="2400" dirty="0" smtClean="0"/>
              <a:t>To evoke pity or compassion</a:t>
            </a:r>
          </a:p>
          <a:p>
            <a:r>
              <a:rPr lang="en-US" sz="2400" dirty="0" smtClean="0"/>
              <a:t>Imagery that stirs the emotions</a:t>
            </a:r>
          </a:p>
          <a:p>
            <a:r>
              <a:rPr lang="en-US" sz="2400" dirty="0" smtClean="0"/>
              <a:t>Language usage (diction)</a:t>
            </a:r>
          </a:p>
          <a:p>
            <a:r>
              <a:rPr lang="en-US" sz="2400" dirty="0" smtClean="0"/>
              <a:t>Personal stories (anecdotes)</a:t>
            </a:r>
          </a:p>
          <a:p>
            <a:r>
              <a:rPr lang="en-US" sz="2400" dirty="0" smtClean="0"/>
              <a:t>Emotional appeals usually include vivid, concrete descriptions and figurative language (similes, metaphors, personification,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51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ike Just Do 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825" y="304800"/>
            <a:ext cx="7370763" cy="5527675"/>
          </a:xfrm>
        </p:spPr>
      </p:pic>
    </p:spTree>
    <p:extLst>
      <p:ext uri="{BB962C8B-B14F-4D97-AF65-F5344CB8AC3E}">
        <p14:creationId xmlns:p14="http://schemas.microsoft.com/office/powerpoint/2010/main" val="66930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646</TotalTime>
  <Words>505</Words>
  <Application>Microsoft Office PowerPoint</Application>
  <PresentationFormat>On-screen Show (4:3)</PresentationFormat>
  <Paragraphs>52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Celestial</vt:lpstr>
      <vt:lpstr>Introduction to Rhetoric</vt:lpstr>
      <vt:lpstr>Rhetoric </vt:lpstr>
      <vt:lpstr>The rhetorical appeals </vt:lpstr>
      <vt:lpstr>Ethos (Ethics)</vt:lpstr>
      <vt:lpstr>PowerPoint Presentation</vt:lpstr>
      <vt:lpstr>Logos (Logic)</vt:lpstr>
      <vt:lpstr>PowerPoint Presentation</vt:lpstr>
      <vt:lpstr>Pathos (Emotions)</vt:lpstr>
      <vt:lpstr>PowerPoint Presentation</vt:lpstr>
      <vt:lpstr>What does it look like when ethos, pathos, and logos come together?</vt:lpstr>
      <vt:lpstr>PowerPoint Presentation</vt:lpstr>
      <vt:lpstr>Rhetoric Terms—Devices of Rhetoric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Juxtaposition Example</vt:lpstr>
      <vt:lpstr>PowerPoint Presentation</vt:lpstr>
      <vt:lpstr>Understatement</vt:lpstr>
      <vt:lpstr>Understatement Example</vt:lpstr>
      <vt:lpstr>Understatement Example</vt:lpstr>
      <vt:lpstr>Other Rhetorical Devices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Rhetoric</dc:title>
  <dc:creator>.</dc:creator>
  <cp:lastModifiedBy>Sarah Steinbach-Ball</cp:lastModifiedBy>
  <cp:revision>19</cp:revision>
  <dcterms:created xsi:type="dcterms:W3CDTF">2012-10-05T16:02:09Z</dcterms:created>
  <dcterms:modified xsi:type="dcterms:W3CDTF">2016-01-07T15:01:35Z</dcterms:modified>
</cp:coreProperties>
</file>